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B7A"/>
    <a:srgbClr val="0961AA"/>
    <a:srgbClr val="048271"/>
    <a:srgbClr val="D9D9D9"/>
    <a:srgbClr val="70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298572-0153-45E4-B91E-2F89C8CC4C56}" type="doc">
      <dgm:prSet loTypeId="urn:microsoft.com/office/officeart/2005/8/layout/chevron2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ZA"/>
        </a:p>
      </dgm:t>
    </dgm:pt>
    <dgm:pt modelId="{8800F606-B84C-4689-98B9-D7C62197F00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Obj 1: </a:t>
          </a:r>
          <a:r>
            <a:rPr lang="en-US" sz="1400" b="0" dirty="0"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n-US" sz="1400" dirty="0"/>
            <a:t>volution of LULC 1990- 2019</a:t>
          </a:r>
          <a:endParaRPr lang="en-ZA" sz="1400" dirty="0"/>
        </a:p>
      </dgm:t>
    </dgm:pt>
    <dgm:pt modelId="{5464299E-7E5C-4674-BB7D-7D8F3E6B2D3B}" type="parTrans" cxnId="{3808478F-2014-402D-B6A2-A66C4BD9A81D}">
      <dgm:prSet/>
      <dgm:spPr/>
      <dgm:t>
        <a:bodyPr/>
        <a:lstStyle/>
        <a:p>
          <a:endParaRPr lang="en-ZA"/>
        </a:p>
      </dgm:t>
    </dgm:pt>
    <dgm:pt modelId="{AB68DE8C-7971-4878-9E21-9704FCEB4686}" type="sibTrans" cxnId="{3808478F-2014-402D-B6A2-A66C4BD9A81D}">
      <dgm:prSet/>
      <dgm:spPr/>
      <dgm:t>
        <a:bodyPr/>
        <a:lstStyle/>
        <a:p>
          <a:endParaRPr lang="en-ZA"/>
        </a:p>
      </dgm:t>
    </dgm:pt>
    <dgm:pt modelId="{3CCA7A3A-9AE4-46A4-A326-54800995FCE1}">
      <dgm:prSet phldrT="[Text]" custT="1"/>
      <dgm:spPr/>
      <dgm:t>
        <a:bodyPr/>
        <a:lstStyle/>
        <a:p>
          <a:r>
            <a:rPr lang="en-ZA" sz="1600" b="1" dirty="0" err="1"/>
            <a:t>Obj</a:t>
          </a:r>
          <a:r>
            <a:rPr lang="en-ZA" sz="1600" b="1" dirty="0"/>
            <a:t> 3: </a:t>
          </a:r>
          <a:r>
            <a:rPr lang="en-US" sz="1600" b="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SES </a:t>
          </a:r>
          <a:r>
            <a:rPr lang="en-GB" sz="1600" b="0" dirty="0"/>
            <a:t>DPSCR</a:t>
          </a:r>
          <a:r>
            <a:rPr lang="en-GB" sz="1600" b="0" baseline="-25000" dirty="0"/>
            <a:t>4</a:t>
          </a:r>
          <a:endParaRPr lang="en-ZA" sz="1600" b="0" dirty="0"/>
        </a:p>
      </dgm:t>
    </dgm:pt>
    <dgm:pt modelId="{08A27564-7C00-4651-A0DE-CA58467C7DC9}" type="parTrans" cxnId="{AAC128E1-1C7A-4A55-BC80-254279636DA6}">
      <dgm:prSet/>
      <dgm:spPr/>
      <dgm:t>
        <a:bodyPr/>
        <a:lstStyle/>
        <a:p>
          <a:endParaRPr lang="en-ZA"/>
        </a:p>
      </dgm:t>
    </dgm:pt>
    <dgm:pt modelId="{BBD4AB82-E563-4DDD-AC27-F2AE90DC4DD6}" type="sibTrans" cxnId="{AAC128E1-1C7A-4A55-BC80-254279636DA6}">
      <dgm:prSet/>
      <dgm:spPr/>
      <dgm:t>
        <a:bodyPr/>
        <a:lstStyle/>
        <a:p>
          <a:endParaRPr lang="en-ZA"/>
        </a:p>
      </dgm:t>
    </dgm:pt>
    <dgm:pt modelId="{C4693A69-6A83-40C6-907C-58950B231EE3}">
      <dgm:prSet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Obj 2: </a:t>
          </a:r>
          <a:r>
            <a:rPr lang="en-US" sz="1400" b="0" dirty="0">
              <a:latin typeface="Arial" panose="020B0604020202020204" pitchFamily="34" charset="0"/>
              <a:cs typeface="Arial" panose="020B0604020202020204" pitchFamily="34" charset="0"/>
            </a:rPr>
            <a:t>RESTREND</a:t>
          </a:r>
        </a:p>
      </dgm:t>
    </dgm:pt>
    <dgm:pt modelId="{D5467CE9-D3C3-407F-BBFB-F69502C22494}" type="parTrans" cxnId="{3973FFB2-D4E9-4700-80F9-A5D60CE85E5F}">
      <dgm:prSet/>
      <dgm:spPr/>
      <dgm:t>
        <a:bodyPr/>
        <a:lstStyle/>
        <a:p>
          <a:endParaRPr lang="en-ZA"/>
        </a:p>
      </dgm:t>
    </dgm:pt>
    <dgm:pt modelId="{F9429DB5-4E56-4BE2-8C21-3FD8D110F1C7}" type="sibTrans" cxnId="{3973FFB2-D4E9-4700-80F9-A5D60CE85E5F}">
      <dgm:prSet/>
      <dgm:spPr/>
      <dgm:t>
        <a:bodyPr/>
        <a:lstStyle/>
        <a:p>
          <a:endParaRPr lang="en-ZA"/>
        </a:p>
      </dgm:t>
    </dgm:pt>
    <dgm:pt modelId="{C6C2E5A7-C1EF-45C0-B4AE-86C3028225CE}">
      <dgm:prSet custT="1"/>
      <dgm:spPr/>
      <dgm:t>
        <a:bodyPr/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Collection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NDVI (</a:t>
          </a:r>
          <a:r>
            <a:rPr lang="en-GB" sz="1400" kern="1200" dirty="0"/>
            <a:t>NOAA-AVHRR sensors), Rainfall (PERSIANN-CDR)</a:t>
          </a:r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B6A284AB-DE41-49E5-8678-E526EDBDB268}" type="parTrans" cxnId="{320BC70E-2C8A-4077-8C4C-E12B7A6EF1CA}">
      <dgm:prSet/>
      <dgm:spPr/>
      <dgm:t>
        <a:bodyPr/>
        <a:lstStyle/>
        <a:p>
          <a:endParaRPr lang="en-ZA"/>
        </a:p>
      </dgm:t>
    </dgm:pt>
    <dgm:pt modelId="{53E3A525-315D-4798-81AA-CB4BC5FE54B1}" type="sibTrans" cxnId="{320BC70E-2C8A-4077-8C4C-E12B7A6EF1CA}">
      <dgm:prSet/>
      <dgm:spPr/>
      <dgm:t>
        <a:bodyPr/>
        <a:lstStyle/>
        <a:p>
          <a:endParaRPr lang="en-ZA"/>
        </a:p>
      </dgm:t>
    </dgm:pt>
    <dgm:pt modelId="{26C99AD2-0264-4CCA-94FD-57E1B2CC69A1}">
      <dgm:prSet phldrT="[Text]" custT="1"/>
      <dgm:spPr/>
      <dgm:t>
        <a:bodyPr/>
        <a:lstStyle/>
        <a:p>
          <a:r>
            <a:rPr lang="en-US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Methods and Analysis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Socio-Ecological System (SES) </a:t>
          </a:r>
          <a:r>
            <a:rPr lang="en-GB" sz="1400" kern="1200" dirty="0"/>
            <a:t>DPSCR</a:t>
          </a:r>
          <a:r>
            <a:rPr lang="en-GB" sz="1400" kern="1200" baseline="-25000" dirty="0"/>
            <a:t>4</a:t>
          </a:r>
          <a:r>
            <a:rPr lang="en-GB" sz="1400" kern="1200" dirty="0"/>
            <a:t> Framework</a:t>
          </a:r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49770FA7-5EA1-4FE8-B895-C94B5C775953}" type="parTrans" cxnId="{4C2D58D5-5E80-4B18-A73B-CD1C3C77BC4C}">
      <dgm:prSet/>
      <dgm:spPr/>
      <dgm:t>
        <a:bodyPr/>
        <a:lstStyle/>
        <a:p>
          <a:endParaRPr lang="en-US"/>
        </a:p>
      </dgm:t>
    </dgm:pt>
    <dgm:pt modelId="{0A577947-EE39-4881-8B45-3D7C0E8F86F5}" type="sibTrans" cxnId="{4C2D58D5-5E80-4B18-A73B-CD1C3C77BC4C}">
      <dgm:prSet/>
      <dgm:spPr/>
      <dgm:t>
        <a:bodyPr/>
        <a:lstStyle/>
        <a:p>
          <a:endParaRPr lang="en-US"/>
        </a:p>
      </dgm:t>
    </dgm:pt>
    <dgm:pt modelId="{638078EE-9F22-4E4A-BEF9-52B17E410106}">
      <dgm:prSet phldrT="[Text]" custT="1"/>
      <dgm:spPr/>
      <dgm:t>
        <a:bodyPr/>
        <a:lstStyle/>
        <a:p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0913A289-2CF6-4E31-ABDA-3AAC42A8BAE0}" type="parTrans" cxnId="{1D087613-302F-4734-A360-01B6F45A094E}">
      <dgm:prSet/>
      <dgm:spPr/>
      <dgm:t>
        <a:bodyPr/>
        <a:lstStyle/>
        <a:p>
          <a:endParaRPr lang="en-US"/>
        </a:p>
      </dgm:t>
    </dgm:pt>
    <dgm:pt modelId="{137F2E15-1529-46C1-80F1-E3B5F691B03B}" type="sibTrans" cxnId="{1D087613-302F-4734-A360-01B6F45A094E}">
      <dgm:prSet/>
      <dgm:spPr/>
      <dgm:t>
        <a:bodyPr/>
        <a:lstStyle/>
        <a:p>
          <a:endParaRPr lang="en-US"/>
        </a:p>
      </dgm:t>
    </dgm:pt>
    <dgm:pt modelId="{08C5357C-868A-45EE-8F43-1ED5611FFE89}">
      <dgm:prSet phldrT="[Text]" custT="1"/>
      <dgm:spPr/>
      <dgm:t>
        <a:bodyPr/>
        <a:lstStyle/>
        <a:p>
          <a:r>
            <a:rPr lang="en-US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Collection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Key Informants interviews (Semi-structured), 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Workshops (Tribal Authority &amp; Local Herders)</a:t>
          </a:r>
        </a:p>
      </dgm:t>
    </dgm:pt>
    <dgm:pt modelId="{7B5E33BF-1E0D-46E1-914D-D00AD5B3A351}" type="parTrans" cxnId="{4DA12947-D86B-4DDA-BD8A-9888B882D560}">
      <dgm:prSet/>
      <dgm:spPr/>
      <dgm:t>
        <a:bodyPr/>
        <a:lstStyle/>
        <a:p>
          <a:endParaRPr lang="en-US"/>
        </a:p>
      </dgm:t>
    </dgm:pt>
    <dgm:pt modelId="{8F55269B-AB35-4ADD-8C04-1461E1D6ABFE}" type="sibTrans" cxnId="{4DA12947-D86B-4DDA-BD8A-9888B882D560}">
      <dgm:prSet/>
      <dgm:spPr/>
      <dgm:t>
        <a:bodyPr/>
        <a:lstStyle/>
        <a:p>
          <a:endParaRPr lang="en-US"/>
        </a:p>
      </dgm:t>
    </dgm:pt>
    <dgm:pt modelId="{60EE4E71-1687-4774-B8E1-3B64CE1C6741}">
      <dgm:prSet phldrT="[Text]" custT="1"/>
      <dgm:spPr/>
      <dgm:t>
        <a:bodyPr/>
        <a:lstStyle/>
        <a:p>
          <a:r>
            <a:rPr lang="en-US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collection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Wet and dry season Landsat 5TM,7ETM+, 8 Oli, five-year interval</a:t>
          </a:r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B6439DB4-2436-41E2-A48B-FD93EA568B95}" type="parTrans" cxnId="{92A015E8-7432-4E8F-A32D-E624E7470474}">
      <dgm:prSet/>
      <dgm:spPr/>
      <dgm:t>
        <a:bodyPr/>
        <a:lstStyle/>
        <a:p>
          <a:endParaRPr lang="en-US"/>
        </a:p>
      </dgm:t>
    </dgm:pt>
    <dgm:pt modelId="{4B69EAD8-D291-48E4-8414-1C33252CEDAE}" type="sibTrans" cxnId="{92A015E8-7432-4E8F-A32D-E624E7470474}">
      <dgm:prSet/>
      <dgm:spPr/>
      <dgm:t>
        <a:bodyPr/>
        <a:lstStyle/>
        <a:p>
          <a:endParaRPr lang="en-US"/>
        </a:p>
      </dgm:t>
    </dgm:pt>
    <dgm:pt modelId="{5842FC04-BF33-4975-A415-284B03EF4F95}">
      <dgm:prSet phldrT="[Text]" custT="1"/>
      <dgm:spPr/>
      <dgm:t>
        <a:bodyPr/>
        <a:lstStyle/>
        <a:p>
          <a:r>
            <a:rPr lang="en-ZA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Methods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Classification scheme, Supervised classification, maximum likelihood, Accuracy Assessment </a:t>
          </a:r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5BF29915-0F9C-47BD-AA3D-F551F5749DCA}" type="parTrans" cxnId="{993758B6-43DC-4942-B907-D03FFCF99F4E}">
      <dgm:prSet/>
      <dgm:spPr/>
      <dgm:t>
        <a:bodyPr/>
        <a:lstStyle/>
        <a:p>
          <a:endParaRPr lang="en-US"/>
        </a:p>
      </dgm:t>
    </dgm:pt>
    <dgm:pt modelId="{360FDDD5-EF01-49B4-9EE9-B6E133BFDE0E}" type="sibTrans" cxnId="{993758B6-43DC-4942-B907-D03FFCF99F4E}">
      <dgm:prSet/>
      <dgm:spPr/>
      <dgm:t>
        <a:bodyPr/>
        <a:lstStyle/>
        <a:p>
          <a:endParaRPr lang="en-US"/>
        </a:p>
      </dgm:t>
    </dgm:pt>
    <dgm:pt modelId="{993EA6F7-E5B1-434F-AC15-791F68D25000}">
      <dgm:prSet phldrT="[Text]" custT="1"/>
      <dgm:spPr/>
      <dgm:t>
        <a:bodyPr/>
        <a:lstStyle/>
        <a:p>
          <a:r>
            <a:rPr lang="en-ZA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Analysis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LD Indicator: Change Detection </a:t>
          </a:r>
        </a:p>
      </dgm:t>
    </dgm:pt>
    <dgm:pt modelId="{13B42248-A772-4A26-A0A6-BB2F5282E0F3}" type="parTrans" cxnId="{2FCC0EEA-81B6-4C99-A84B-C59F374D3CC3}">
      <dgm:prSet/>
      <dgm:spPr/>
      <dgm:t>
        <a:bodyPr/>
        <a:lstStyle/>
        <a:p>
          <a:endParaRPr lang="en-US"/>
        </a:p>
      </dgm:t>
    </dgm:pt>
    <dgm:pt modelId="{51B168D8-790B-43C0-9866-9C48A0E9D44C}" type="sibTrans" cxnId="{2FCC0EEA-81B6-4C99-A84B-C59F374D3CC3}">
      <dgm:prSet/>
      <dgm:spPr/>
      <dgm:t>
        <a:bodyPr/>
        <a:lstStyle/>
        <a:p>
          <a:endParaRPr lang="en-US"/>
        </a:p>
      </dgm:t>
    </dgm:pt>
    <dgm:pt modelId="{42633360-29AF-4B7A-AED9-5707DFC87390}">
      <dgm:prSet custT="1"/>
      <dgm:spPr/>
      <dgm:t>
        <a:bodyPr/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Methods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Regression, Mann-Kendall trend and residuals</a:t>
          </a:r>
        </a:p>
      </dgm:t>
    </dgm:pt>
    <dgm:pt modelId="{01BD0FCA-E22C-46DE-BA14-E1100D4010A7}" type="parTrans" cxnId="{51693DEA-AB30-46E0-9E99-79F9E87B8A03}">
      <dgm:prSet/>
      <dgm:spPr/>
      <dgm:t>
        <a:bodyPr/>
        <a:lstStyle/>
        <a:p>
          <a:endParaRPr lang="en-US"/>
        </a:p>
      </dgm:t>
    </dgm:pt>
    <dgm:pt modelId="{6EA05E68-C6DA-4061-BEB9-9C5CFC94FF4F}" type="sibTrans" cxnId="{51693DEA-AB30-46E0-9E99-79F9E87B8A03}">
      <dgm:prSet/>
      <dgm:spPr/>
      <dgm:t>
        <a:bodyPr/>
        <a:lstStyle/>
        <a:p>
          <a:endParaRPr lang="en-US"/>
        </a:p>
      </dgm:t>
    </dgm:pt>
    <dgm:pt modelId="{0ACE63CF-DBBA-4F27-90D5-1D642C7E871C}">
      <dgm:prSet custT="1"/>
      <dgm:spPr/>
      <dgm:t>
        <a:bodyPr/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Analysis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Residual trend Analysis</a:t>
          </a:r>
        </a:p>
      </dgm:t>
    </dgm:pt>
    <dgm:pt modelId="{9CE38097-F32E-4D97-871C-F6299B6D3545}" type="parTrans" cxnId="{81F5020D-099A-40F0-87F9-10DF9507248D}">
      <dgm:prSet/>
      <dgm:spPr/>
      <dgm:t>
        <a:bodyPr/>
        <a:lstStyle/>
        <a:p>
          <a:endParaRPr lang="en-US"/>
        </a:p>
      </dgm:t>
    </dgm:pt>
    <dgm:pt modelId="{B2E57FCB-C793-480C-9EAE-613219A85B01}" type="sibTrans" cxnId="{81F5020D-099A-40F0-87F9-10DF9507248D}">
      <dgm:prSet/>
      <dgm:spPr/>
      <dgm:t>
        <a:bodyPr/>
        <a:lstStyle/>
        <a:p>
          <a:endParaRPr lang="en-US"/>
        </a:p>
      </dgm:t>
    </dgm:pt>
    <dgm:pt modelId="{1609DAC6-7DC8-46CF-93E8-C2F95915F31E}" type="pres">
      <dgm:prSet presAssocID="{AC298572-0153-45E4-B91E-2F89C8CC4C56}" presName="linearFlow" presStyleCnt="0">
        <dgm:presLayoutVars>
          <dgm:dir/>
          <dgm:animLvl val="lvl"/>
          <dgm:resizeHandles val="exact"/>
        </dgm:presLayoutVars>
      </dgm:prSet>
      <dgm:spPr/>
    </dgm:pt>
    <dgm:pt modelId="{C8BBC49D-E2B1-4CB1-961E-3E5CF01CBBC6}" type="pres">
      <dgm:prSet presAssocID="{8800F606-B84C-4689-98B9-D7C62197F008}" presName="composite" presStyleCnt="0"/>
      <dgm:spPr/>
    </dgm:pt>
    <dgm:pt modelId="{B0C31ABC-9307-4894-8AF1-5C7C1C4D58D1}" type="pres">
      <dgm:prSet presAssocID="{8800F606-B84C-4689-98B9-D7C62197F008}" presName="parentText" presStyleLbl="alignNode1" presStyleIdx="0" presStyleCnt="3" custScaleY="120018">
        <dgm:presLayoutVars>
          <dgm:chMax val="1"/>
          <dgm:bulletEnabled val="1"/>
        </dgm:presLayoutVars>
      </dgm:prSet>
      <dgm:spPr/>
    </dgm:pt>
    <dgm:pt modelId="{D0E222EE-B088-4EF3-BC0D-3D41A68BE3FB}" type="pres">
      <dgm:prSet presAssocID="{8800F606-B84C-4689-98B9-D7C62197F008}" presName="descendantText" presStyleLbl="alignAcc1" presStyleIdx="0" presStyleCnt="3" custScaleY="190241">
        <dgm:presLayoutVars>
          <dgm:bulletEnabled val="1"/>
        </dgm:presLayoutVars>
      </dgm:prSet>
      <dgm:spPr/>
    </dgm:pt>
    <dgm:pt modelId="{56D07B6A-B87E-4CFD-910B-86E80E60AA25}" type="pres">
      <dgm:prSet presAssocID="{AB68DE8C-7971-4878-9E21-9704FCEB4686}" presName="sp" presStyleCnt="0"/>
      <dgm:spPr/>
    </dgm:pt>
    <dgm:pt modelId="{5CA993BA-3607-4ACC-BB90-3720673FD062}" type="pres">
      <dgm:prSet presAssocID="{C4693A69-6A83-40C6-907C-58950B231EE3}" presName="composite" presStyleCnt="0"/>
      <dgm:spPr/>
    </dgm:pt>
    <dgm:pt modelId="{3C787152-3235-40B0-B38E-9AC6294A48D3}" type="pres">
      <dgm:prSet presAssocID="{C4693A69-6A83-40C6-907C-58950B231EE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37BF3AB-DC01-4BA8-A9C1-40AC4DFA28C6}" type="pres">
      <dgm:prSet presAssocID="{C4693A69-6A83-40C6-907C-58950B231EE3}" presName="descendantText" presStyleLbl="alignAcc1" presStyleIdx="1" presStyleCnt="3" custScaleY="130851">
        <dgm:presLayoutVars>
          <dgm:bulletEnabled val="1"/>
        </dgm:presLayoutVars>
      </dgm:prSet>
      <dgm:spPr/>
    </dgm:pt>
    <dgm:pt modelId="{6DCC65E5-8144-44DC-A531-A6AB9193B17B}" type="pres">
      <dgm:prSet presAssocID="{F9429DB5-4E56-4BE2-8C21-3FD8D110F1C7}" presName="sp" presStyleCnt="0"/>
      <dgm:spPr/>
    </dgm:pt>
    <dgm:pt modelId="{D750D6CB-21FA-44AB-8001-1743A5BD8F6B}" type="pres">
      <dgm:prSet presAssocID="{3CCA7A3A-9AE4-46A4-A326-54800995FCE1}" presName="composite" presStyleCnt="0"/>
      <dgm:spPr/>
    </dgm:pt>
    <dgm:pt modelId="{E826F25B-2BB2-4CDD-B37E-361B782C9486}" type="pres">
      <dgm:prSet presAssocID="{3CCA7A3A-9AE4-46A4-A326-54800995FCE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A6924E5-867D-43EF-901A-EF08CA8DBFF9}" type="pres">
      <dgm:prSet presAssocID="{3CCA7A3A-9AE4-46A4-A326-54800995FCE1}" presName="descendantText" presStyleLbl="alignAcc1" presStyleIdx="2" presStyleCnt="3" custScaleY="125759">
        <dgm:presLayoutVars>
          <dgm:bulletEnabled val="1"/>
        </dgm:presLayoutVars>
      </dgm:prSet>
      <dgm:spPr/>
    </dgm:pt>
  </dgm:ptLst>
  <dgm:cxnLst>
    <dgm:cxn modelId="{81F5020D-099A-40F0-87F9-10DF9507248D}" srcId="{C4693A69-6A83-40C6-907C-58950B231EE3}" destId="{0ACE63CF-DBBA-4F27-90D5-1D642C7E871C}" srcOrd="2" destOrd="0" parTransId="{9CE38097-F32E-4D97-871C-F6299B6D3545}" sibTransId="{B2E57FCB-C793-480C-9EAE-613219A85B01}"/>
    <dgm:cxn modelId="{320BC70E-2C8A-4077-8C4C-E12B7A6EF1CA}" srcId="{C4693A69-6A83-40C6-907C-58950B231EE3}" destId="{C6C2E5A7-C1EF-45C0-B4AE-86C3028225CE}" srcOrd="0" destOrd="0" parTransId="{B6A284AB-DE41-49E5-8678-E526EDBDB268}" sibTransId="{53E3A525-315D-4798-81AA-CB4BC5FE54B1}"/>
    <dgm:cxn modelId="{1D087613-302F-4734-A360-01B6F45A094E}" srcId="{8800F606-B84C-4689-98B9-D7C62197F008}" destId="{638078EE-9F22-4E4A-BEF9-52B17E410106}" srcOrd="3" destOrd="0" parTransId="{0913A289-2CF6-4E31-ABDA-3AAC42A8BAE0}" sibTransId="{137F2E15-1529-46C1-80F1-E3B5F691B03B}"/>
    <dgm:cxn modelId="{74C22914-375D-4DC8-8528-4C1D598A0860}" type="presOf" srcId="{C4693A69-6A83-40C6-907C-58950B231EE3}" destId="{3C787152-3235-40B0-B38E-9AC6294A48D3}" srcOrd="0" destOrd="0" presId="urn:microsoft.com/office/officeart/2005/8/layout/chevron2"/>
    <dgm:cxn modelId="{5AF0C316-3EEA-44F6-AF52-1860DF9100AB}" type="presOf" srcId="{993EA6F7-E5B1-434F-AC15-791F68D25000}" destId="{D0E222EE-B088-4EF3-BC0D-3D41A68BE3FB}" srcOrd="0" destOrd="2" presId="urn:microsoft.com/office/officeart/2005/8/layout/chevron2"/>
    <dgm:cxn modelId="{749DE45F-53B2-4C8E-A330-2BC74A3B6EDB}" type="presOf" srcId="{26C99AD2-0264-4CCA-94FD-57E1B2CC69A1}" destId="{AA6924E5-867D-43EF-901A-EF08CA8DBFF9}" srcOrd="0" destOrd="1" presId="urn:microsoft.com/office/officeart/2005/8/layout/chevron2"/>
    <dgm:cxn modelId="{4DA12947-D86B-4DDA-BD8A-9888B882D560}" srcId="{3CCA7A3A-9AE4-46A4-A326-54800995FCE1}" destId="{08C5357C-868A-45EE-8F43-1ED5611FFE89}" srcOrd="0" destOrd="0" parTransId="{7B5E33BF-1E0D-46E1-914D-D00AD5B3A351}" sibTransId="{8F55269B-AB35-4ADD-8C04-1461E1D6ABFE}"/>
    <dgm:cxn modelId="{8BA9106D-DE6E-4376-8245-5224234AFD0E}" type="presOf" srcId="{42633360-29AF-4B7A-AED9-5707DFC87390}" destId="{D37BF3AB-DC01-4BA8-A9C1-40AC4DFA28C6}" srcOrd="0" destOrd="1" presId="urn:microsoft.com/office/officeart/2005/8/layout/chevron2"/>
    <dgm:cxn modelId="{D402DE4F-523F-4E3A-A576-FB6D870D4AD3}" type="presOf" srcId="{C6C2E5A7-C1EF-45C0-B4AE-86C3028225CE}" destId="{D37BF3AB-DC01-4BA8-A9C1-40AC4DFA28C6}" srcOrd="0" destOrd="0" presId="urn:microsoft.com/office/officeart/2005/8/layout/chevron2"/>
    <dgm:cxn modelId="{A91DFD55-94E5-4F19-AAE2-42405AC6BD45}" type="presOf" srcId="{8800F606-B84C-4689-98B9-D7C62197F008}" destId="{B0C31ABC-9307-4894-8AF1-5C7C1C4D58D1}" srcOrd="0" destOrd="0" presId="urn:microsoft.com/office/officeart/2005/8/layout/chevron2"/>
    <dgm:cxn modelId="{0067997C-F927-40EE-81A3-BC85F099E810}" type="presOf" srcId="{3CCA7A3A-9AE4-46A4-A326-54800995FCE1}" destId="{E826F25B-2BB2-4CDD-B37E-361B782C9486}" srcOrd="0" destOrd="0" presId="urn:microsoft.com/office/officeart/2005/8/layout/chevron2"/>
    <dgm:cxn modelId="{3808478F-2014-402D-B6A2-A66C4BD9A81D}" srcId="{AC298572-0153-45E4-B91E-2F89C8CC4C56}" destId="{8800F606-B84C-4689-98B9-D7C62197F008}" srcOrd="0" destOrd="0" parTransId="{5464299E-7E5C-4674-BB7D-7D8F3E6B2D3B}" sibTransId="{AB68DE8C-7971-4878-9E21-9704FCEB4686}"/>
    <dgm:cxn modelId="{DF7AF5A8-8872-4350-8AA7-82EF7574200A}" type="presOf" srcId="{08C5357C-868A-45EE-8F43-1ED5611FFE89}" destId="{AA6924E5-867D-43EF-901A-EF08CA8DBFF9}" srcOrd="0" destOrd="0" presId="urn:microsoft.com/office/officeart/2005/8/layout/chevron2"/>
    <dgm:cxn modelId="{3973FFB2-D4E9-4700-80F9-A5D60CE85E5F}" srcId="{AC298572-0153-45E4-B91E-2F89C8CC4C56}" destId="{C4693A69-6A83-40C6-907C-58950B231EE3}" srcOrd="1" destOrd="0" parTransId="{D5467CE9-D3C3-407F-BBFB-F69502C22494}" sibTransId="{F9429DB5-4E56-4BE2-8C21-3FD8D110F1C7}"/>
    <dgm:cxn modelId="{993758B6-43DC-4942-B907-D03FFCF99F4E}" srcId="{8800F606-B84C-4689-98B9-D7C62197F008}" destId="{5842FC04-BF33-4975-A415-284B03EF4F95}" srcOrd="1" destOrd="0" parTransId="{5BF29915-0F9C-47BD-AA3D-F551F5749DCA}" sibTransId="{360FDDD5-EF01-49B4-9EE9-B6E133BFDE0E}"/>
    <dgm:cxn modelId="{DFE03EC1-15BD-4C23-96AA-381EC249267D}" type="presOf" srcId="{638078EE-9F22-4E4A-BEF9-52B17E410106}" destId="{D0E222EE-B088-4EF3-BC0D-3D41A68BE3FB}" srcOrd="0" destOrd="3" presId="urn:microsoft.com/office/officeart/2005/8/layout/chevron2"/>
    <dgm:cxn modelId="{2F439DC5-089A-49C2-83FD-1F5603F0990C}" type="presOf" srcId="{60EE4E71-1687-4774-B8E1-3B64CE1C6741}" destId="{D0E222EE-B088-4EF3-BC0D-3D41A68BE3FB}" srcOrd="0" destOrd="0" presId="urn:microsoft.com/office/officeart/2005/8/layout/chevron2"/>
    <dgm:cxn modelId="{75DB99C6-B63E-46BB-BA59-CFB2B458AFE9}" type="presOf" srcId="{0ACE63CF-DBBA-4F27-90D5-1D642C7E871C}" destId="{D37BF3AB-DC01-4BA8-A9C1-40AC4DFA28C6}" srcOrd="0" destOrd="2" presId="urn:microsoft.com/office/officeart/2005/8/layout/chevron2"/>
    <dgm:cxn modelId="{4C2D58D5-5E80-4B18-A73B-CD1C3C77BC4C}" srcId="{3CCA7A3A-9AE4-46A4-A326-54800995FCE1}" destId="{26C99AD2-0264-4CCA-94FD-57E1B2CC69A1}" srcOrd="1" destOrd="0" parTransId="{49770FA7-5EA1-4FE8-B895-C94B5C775953}" sibTransId="{0A577947-EE39-4881-8B45-3D7C0E8F86F5}"/>
    <dgm:cxn modelId="{AAC128E1-1C7A-4A55-BC80-254279636DA6}" srcId="{AC298572-0153-45E4-B91E-2F89C8CC4C56}" destId="{3CCA7A3A-9AE4-46A4-A326-54800995FCE1}" srcOrd="2" destOrd="0" parTransId="{08A27564-7C00-4651-A0DE-CA58467C7DC9}" sibTransId="{BBD4AB82-E563-4DDD-AC27-F2AE90DC4DD6}"/>
    <dgm:cxn modelId="{DA4B7BE7-8178-4D2E-AA40-B18234D18646}" type="presOf" srcId="{AC298572-0153-45E4-B91E-2F89C8CC4C56}" destId="{1609DAC6-7DC8-46CF-93E8-C2F95915F31E}" srcOrd="0" destOrd="0" presId="urn:microsoft.com/office/officeart/2005/8/layout/chevron2"/>
    <dgm:cxn modelId="{92A015E8-7432-4E8F-A32D-E624E7470474}" srcId="{8800F606-B84C-4689-98B9-D7C62197F008}" destId="{60EE4E71-1687-4774-B8E1-3B64CE1C6741}" srcOrd="0" destOrd="0" parTransId="{B6439DB4-2436-41E2-A48B-FD93EA568B95}" sibTransId="{4B69EAD8-D291-48E4-8414-1C33252CEDAE}"/>
    <dgm:cxn modelId="{2FCC0EEA-81B6-4C99-A84B-C59F374D3CC3}" srcId="{8800F606-B84C-4689-98B9-D7C62197F008}" destId="{993EA6F7-E5B1-434F-AC15-791F68D25000}" srcOrd="2" destOrd="0" parTransId="{13B42248-A772-4A26-A0A6-BB2F5282E0F3}" sibTransId="{51B168D8-790B-43C0-9866-9C48A0E9D44C}"/>
    <dgm:cxn modelId="{51693DEA-AB30-46E0-9E99-79F9E87B8A03}" srcId="{C4693A69-6A83-40C6-907C-58950B231EE3}" destId="{42633360-29AF-4B7A-AED9-5707DFC87390}" srcOrd="1" destOrd="0" parTransId="{01BD0FCA-E22C-46DE-BA14-E1100D4010A7}" sibTransId="{6EA05E68-C6DA-4061-BEB9-9C5CFC94FF4F}"/>
    <dgm:cxn modelId="{5735DBFA-D33E-4A77-B280-A375DA92785C}" type="presOf" srcId="{5842FC04-BF33-4975-A415-284B03EF4F95}" destId="{D0E222EE-B088-4EF3-BC0D-3D41A68BE3FB}" srcOrd="0" destOrd="1" presId="urn:microsoft.com/office/officeart/2005/8/layout/chevron2"/>
    <dgm:cxn modelId="{A4C80AA0-BB85-43DD-9E6C-4CEEB1EEC8F9}" type="presParOf" srcId="{1609DAC6-7DC8-46CF-93E8-C2F95915F31E}" destId="{C8BBC49D-E2B1-4CB1-961E-3E5CF01CBBC6}" srcOrd="0" destOrd="0" presId="urn:microsoft.com/office/officeart/2005/8/layout/chevron2"/>
    <dgm:cxn modelId="{59C9D2AD-07C8-4C70-B62D-8FC825990C23}" type="presParOf" srcId="{C8BBC49D-E2B1-4CB1-961E-3E5CF01CBBC6}" destId="{B0C31ABC-9307-4894-8AF1-5C7C1C4D58D1}" srcOrd="0" destOrd="0" presId="urn:microsoft.com/office/officeart/2005/8/layout/chevron2"/>
    <dgm:cxn modelId="{B524B26B-1E82-4A7B-83ED-5342FFA37867}" type="presParOf" srcId="{C8BBC49D-E2B1-4CB1-961E-3E5CF01CBBC6}" destId="{D0E222EE-B088-4EF3-BC0D-3D41A68BE3FB}" srcOrd="1" destOrd="0" presId="urn:microsoft.com/office/officeart/2005/8/layout/chevron2"/>
    <dgm:cxn modelId="{B54C1467-310F-4FDE-9E69-C608A9FEF070}" type="presParOf" srcId="{1609DAC6-7DC8-46CF-93E8-C2F95915F31E}" destId="{56D07B6A-B87E-4CFD-910B-86E80E60AA25}" srcOrd="1" destOrd="0" presId="urn:microsoft.com/office/officeart/2005/8/layout/chevron2"/>
    <dgm:cxn modelId="{6599D88C-3D1D-497C-9173-A3A0169B4FCE}" type="presParOf" srcId="{1609DAC6-7DC8-46CF-93E8-C2F95915F31E}" destId="{5CA993BA-3607-4ACC-BB90-3720673FD062}" srcOrd="2" destOrd="0" presId="urn:microsoft.com/office/officeart/2005/8/layout/chevron2"/>
    <dgm:cxn modelId="{102F182A-F4F2-4C46-A503-2CC6BD172882}" type="presParOf" srcId="{5CA993BA-3607-4ACC-BB90-3720673FD062}" destId="{3C787152-3235-40B0-B38E-9AC6294A48D3}" srcOrd="0" destOrd="0" presId="urn:microsoft.com/office/officeart/2005/8/layout/chevron2"/>
    <dgm:cxn modelId="{F7E65BA2-1618-403B-B32F-6A16051A7011}" type="presParOf" srcId="{5CA993BA-3607-4ACC-BB90-3720673FD062}" destId="{D37BF3AB-DC01-4BA8-A9C1-40AC4DFA28C6}" srcOrd="1" destOrd="0" presId="urn:microsoft.com/office/officeart/2005/8/layout/chevron2"/>
    <dgm:cxn modelId="{690D3C85-E6B9-42BD-9BE5-055E8808A425}" type="presParOf" srcId="{1609DAC6-7DC8-46CF-93E8-C2F95915F31E}" destId="{6DCC65E5-8144-44DC-A531-A6AB9193B17B}" srcOrd="3" destOrd="0" presId="urn:microsoft.com/office/officeart/2005/8/layout/chevron2"/>
    <dgm:cxn modelId="{FBFD66B6-F91A-4A41-8913-7E0479AB6731}" type="presParOf" srcId="{1609DAC6-7DC8-46CF-93E8-C2F95915F31E}" destId="{D750D6CB-21FA-44AB-8001-1743A5BD8F6B}" srcOrd="4" destOrd="0" presId="urn:microsoft.com/office/officeart/2005/8/layout/chevron2"/>
    <dgm:cxn modelId="{DC7AC639-D073-4420-AFBB-19BD0EA71EFD}" type="presParOf" srcId="{D750D6CB-21FA-44AB-8001-1743A5BD8F6B}" destId="{E826F25B-2BB2-4CDD-B37E-361B782C9486}" srcOrd="0" destOrd="0" presId="urn:microsoft.com/office/officeart/2005/8/layout/chevron2"/>
    <dgm:cxn modelId="{049B11DE-F1BE-4B67-9E77-D131D94508A7}" type="presParOf" srcId="{D750D6CB-21FA-44AB-8001-1743A5BD8F6B}" destId="{AA6924E5-867D-43EF-901A-EF08CA8DBFF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31ABC-9307-4894-8AF1-5C7C1C4D58D1}">
      <dsp:nvSpPr>
        <dsp:cNvPr id="0" name=""/>
        <dsp:cNvSpPr/>
      </dsp:nvSpPr>
      <dsp:spPr>
        <a:xfrm rot="5400000">
          <a:off x="-382320" y="778991"/>
          <a:ext cx="1834751" cy="1070110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Obj 1: </a:t>
          </a:r>
          <a:r>
            <a:rPr lang="en-US" sz="1400" b="0" kern="1200" dirty="0"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n-US" sz="1400" kern="1200" dirty="0"/>
            <a:t>volution of LULC 1990- 2019</a:t>
          </a:r>
          <a:endParaRPr lang="en-ZA" sz="1400" kern="1200" dirty="0"/>
        </a:p>
      </dsp:txBody>
      <dsp:txXfrm rot="-5400000">
        <a:off x="1" y="931725"/>
        <a:ext cx="1070110" cy="764641"/>
      </dsp:txXfrm>
    </dsp:sp>
    <dsp:sp modelId="{D0E222EE-B088-4EF3-BC0D-3D41A68BE3FB}">
      <dsp:nvSpPr>
        <dsp:cNvPr id="0" name=""/>
        <dsp:cNvSpPr/>
      </dsp:nvSpPr>
      <dsp:spPr>
        <a:xfrm rot="5400000">
          <a:off x="2017093" y="-845651"/>
          <a:ext cx="1890376" cy="37843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collection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Wet and dry season Landsat 5TM,7ETM+, 8 Oli, five-year interval</a:t>
          </a:r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Methods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Classification scheme, Supervised classification, maximum likelihood, Accuracy Assessment </a:t>
          </a:r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Analysis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LD Indicator: Change Detection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 rot="-5400000">
        <a:off x="1070111" y="193612"/>
        <a:ext cx="3692060" cy="1705814"/>
      </dsp:txXfrm>
    </dsp:sp>
    <dsp:sp modelId="{3C787152-3235-40B0-B38E-9AC6294A48D3}">
      <dsp:nvSpPr>
        <dsp:cNvPr id="0" name=""/>
        <dsp:cNvSpPr/>
      </dsp:nvSpPr>
      <dsp:spPr>
        <a:xfrm rot="5400000">
          <a:off x="-229309" y="2461407"/>
          <a:ext cx="1528729" cy="1070110"/>
        </a:xfrm>
        <a:prstGeom prst="chevron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Obj 2: </a:t>
          </a:r>
          <a:r>
            <a:rPr lang="en-US" sz="1400" b="0" kern="1200" dirty="0">
              <a:latin typeface="Arial" panose="020B0604020202020204" pitchFamily="34" charset="0"/>
              <a:cs typeface="Arial" panose="020B0604020202020204" pitchFamily="34" charset="0"/>
            </a:rPr>
            <a:t>RESTREND</a:t>
          </a:r>
        </a:p>
      </dsp:txBody>
      <dsp:txXfrm rot="-5400000">
        <a:off x="1" y="2767152"/>
        <a:ext cx="1070110" cy="458619"/>
      </dsp:txXfrm>
    </dsp:sp>
    <dsp:sp modelId="{D37BF3AB-DC01-4BA8-A9C1-40AC4DFA28C6}">
      <dsp:nvSpPr>
        <dsp:cNvPr id="0" name=""/>
        <dsp:cNvSpPr/>
      </dsp:nvSpPr>
      <dsp:spPr>
        <a:xfrm rot="5400000">
          <a:off x="2312165" y="836764"/>
          <a:ext cx="1300232" cy="37843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Collection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NDVI (</a:t>
          </a:r>
          <a:r>
            <a:rPr lang="en-GB" sz="1400" kern="1200" dirty="0"/>
            <a:t>NOAA-AVHRR sensors), Rainfall (PERSIANN-CDR)</a:t>
          </a:r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Methods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Regression, Mann-Kendall trend and residuals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Analysis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Residual trend Analysis</a:t>
          </a:r>
        </a:p>
      </dsp:txBody>
      <dsp:txXfrm rot="-5400000">
        <a:off x="1070111" y="2142290"/>
        <a:ext cx="3720869" cy="1173288"/>
      </dsp:txXfrm>
    </dsp:sp>
    <dsp:sp modelId="{E826F25B-2BB2-4CDD-B37E-361B782C9486}">
      <dsp:nvSpPr>
        <dsp:cNvPr id="0" name=""/>
        <dsp:cNvSpPr/>
      </dsp:nvSpPr>
      <dsp:spPr>
        <a:xfrm rot="5400000">
          <a:off x="-229309" y="3965514"/>
          <a:ext cx="1528729" cy="1070110"/>
        </a:xfrm>
        <a:prstGeom prst="chevron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 err="1"/>
            <a:t>Obj</a:t>
          </a:r>
          <a:r>
            <a:rPr lang="en-ZA" sz="1600" b="1" kern="1200" dirty="0"/>
            <a:t> 3: </a:t>
          </a:r>
          <a:r>
            <a:rPr lang="en-US" sz="1600" b="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SES </a:t>
          </a:r>
          <a:r>
            <a:rPr lang="en-GB" sz="1600" b="0" kern="1200" dirty="0"/>
            <a:t>DPSCR</a:t>
          </a:r>
          <a:r>
            <a:rPr lang="en-GB" sz="1600" b="0" kern="1200" baseline="-25000" dirty="0"/>
            <a:t>4</a:t>
          </a:r>
          <a:endParaRPr lang="en-ZA" sz="1600" b="0" kern="1200" dirty="0"/>
        </a:p>
      </dsp:txBody>
      <dsp:txXfrm rot="-5400000">
        <a:off x="1" y="4271259"/>
        <a:ext cx="1070110" cy="458619"/>
      </dsp:txXfrm>
    </dsp:sp>
    <dsp:sp modelId="{AA6924E5-867D-43EF-901A-EF08CA8DBFF9}">
      <dsp:nvSpPr>
        <dsp:cNvPr id="0" name=""/>
        <dsp:cNvSpPr/>
      </dsp:nvSpPr>
      <dsp:spPr>
        <a:xfrm rot="5400000">
          <a:off x="2872519" y="1805816"/>
          <a:ext cx="1249635" cy="48544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Data Collection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Key Informants interviews (Semi-structured), </a:t>
          </a:r>
          <a:r>
            <a:rPr lang="en-ZA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Workshops (Tribal Authority &amp; Local Herders)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Methods and Analysis</a:t>
          </a:r>
          <a:r>
            <a:rPr lang="en-US" sz="1400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: Socio-Ecological System (SES) </a:t>
          </a:r>
          <a:r>
            <a:rPr lang="en-GB" sz="1400" kern="1200" dirty="0"/>
            <a:t>DPSCR</a:t>
          </a:r>
          <a:r>
            <a:rPr lang="en-GB" sz="1400" kern="1200" baseline="-25000" dirty="0"/>
            <a:t>4</a:t>
          </a:r>
          <a:r>
            <a:rPr lang="en-GB" sz="1400" kern="1200" dirty="0"/>
            <a:t> Framework</a:t>
          </a:r>
          <a:endParaRPr lang="en-ZA" sz="1400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 rot="-5400000">
        <a:off x="1070111" y="3669226"/>
        <a:ext cx="4793450" cy="1127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BACB9-3987-4081-A375-AB0436815107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9CD7C-5657-4D62-89B8-F524E92A8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46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de-DE" sz="24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 Symposium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                                                  31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October – 5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November,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CB76-4039-F92C-0FD3-FB1AFC86C9D0}"/>
              </a:ext>
            </a:extLst>
          </p:cNvPr>
          <p:cNvSpPr txBox="1"/>
          <p:nvPr userDrawn="1"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B535C-2032-CA02-00A1-625E85447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" y="-126625"/>
            <a:ext cx="3531762" cy="1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63C7CFA-4A9A-FE2E-828D-E93915007A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A9DF-FD13-B346-C13D-219870B30602}"/>
              </a:ext>
            </a:extLst>
          </p:cNvPr>
          <p:cNvSpPr txBox="1"/>
          <p:nvPr userDrawn="1"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29C-8CDE-715C-0209-FF440FA19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AC12FE-DD13-46FA-EFD7-F0CEC67DCF7C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4BC4-A9E9-690B-B6EE-EEEDA45F057B}"/>
              </a:ext>
            </a:extLst>
          </p:cNvPr>
          <p:cNvSpPr txBox="1"/>
          <p:nvPr userDrawn="1"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A1EB-ED61-D44A-F1DD-BFF5A64B4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DCD5DEED-4CAC-DB24-D57E-031C727229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</p:spTree>
    <p:extLst>
      <p:ext uri="{BB962C8B-B14F-4D97-AF65-F5344CB8AC3E}">
        <p14:creationId xmlns:p14="http://schemas.microsoft.com/office/powerpoint/2010/main" val="173459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197C-70C1-3D13-3DC8-7C542F96A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D096-BD91-4C07-942B-3DB517D9FE2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FEA65-8560-25BB-DDF9-1DD4469A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4656-B353-2C5E-FA62-ED05E0FA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5BE8-2218-4236-A164-167ACF5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7.jp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E5820-6105-4954-9EA9-142615E718D7}"/>
              </a:ext>
            </a:extLst>
          </p:cNvPr>
          <p:cNvSpPr txBox="1"/>
          <p:nvPr/>
        </p:nvSpPr>
        <p:spPr>
          <a:xfrm>
            <a:off x="932230" y="1885950"/>
            <a:ext cx="10327539" cy="20690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000" b="1" cap="small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Securing multiple ecosystems benefit through sustainable land management </a:t>
            </a:r>
          </a:p>
          <a:p>
            <a:pPr algn="ctr"/>
            <a:r>
              <a:rPr lang="en-US" sz="2000" b="1" cap="small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the productive but degraded landscapes of South Africa</a:t>
            </a:r>
            <a:endParaRPr lang="en-GB" sz="2000" b="1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ASSESSING LAND DEGRADATION THROUGH LAND USE/LAND COVER CHANGE IMPACTS AND SOCIO-ECOLOGICAL ANALYSIS IN THE RURAL SEMI-ARID AREA OF THE GREATER SEKHUKHUNE DISTRICT MUNICIPALITY, SOUTH AFRICA</a:t>
            </a: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8ACD8-BF03-C7EC-FE06-8E94FB25894B}"/>
              </a:ext>
            </a:extLst>
          </p:cNvPr>
          <p:cNvSpPr txBox="1"/>
          <p:nvPr/>
        </p:nvSpPr>
        <p:spPr>
          <a:xfrm>
            <a:off x="4296975" y="4650373"/>
            <a:ext cx="4913700" cy="133132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Juniet Kgaphola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Council for Scientific and Industrial Research - CSIR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University of KwaZulu Natal  </a:t>
            </a:r>
            <a:endParaRPr lang="en-GB" sz="2400" cap="small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7EDDCDE-89FC-6952-EFA2-39A42182F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17"/>
    </mc:Choice>
    <mc:Fallback xmlns="">
      <p:transition spd="slow" advTm="2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EF5AE-D997-A0B0-B18C-853E362AEB9D}"/>
              </a:ext>
            </a:extLst>
          </p:cNvPr>
          <p:cNvSpPr txBox="1"/>
          <p:nvPr/>
        </p:nvSpPr>
        <p:spPr>
          <a:xfrm>
            <a:off x="8082880" y="1753431"/>
            <a:ext cx="3650242" cy="2832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CA0DC-5026-A205-1F70-2A676ECFE1F2}"/>
              </a:ext>
            </a:extLst>
          </p:cNvPr>
          <p:cNvSpPr txBox="1"/>
          <p:nvPr/>
        </p:nvSpPr>
        <p:spPr>
          <a:xfrm>
            <a:off x="116958" y="1185252"/>
            <a:ext cx="7655442" cy="5586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latin typeface="Droid Sans" pitchFamily="34" charset="0"/>
                <a:cs typeface="Droid Sans" pitchFamily="34" charset="0"/>
              </a:rPr>
              <a:t>Motsoko Juniet Kgaphola</a:t>
            </a:r>
            <a:r>
              <a:rPr lang="en-GB" sz="2800" b="1" baseline="30000" dirty="0">
                <a:latin typeface="Droid Sans" pitchFamily="34" charset="0"/>
                <a:cs typeface="Droid Sans" pitchFamily="34" charset="0"/>
              </a:rPr>
              <a:t>12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latin typeface="Droid Sans" pitchFamily="34" charset="0"/>
                <a:cs typeface="Droid Sans" pitchFamily="34" charset="0"/>
              </a:rPr>
              <a:t>Abel Ramoelo</a:t>
            </a:r>
            <a:r>
              <a:rPr lang="en-GB" sz="2000" b="1" baseline="30000" dirty="0">
                <a:latin typeface="Droid Sans" pitchFamily="34" charset="0"/>
                <a:cs typeface="Droid Sans" pitchFamily="34" charset="0"/>
              </a:rPr>
              <a:t>2</a:t>
            </a:r>
            <a:endParaRPr lang="en-GB" sz="2000" b="1" dirty="0">
              <a:latin typeface="Droid Sans" pitchFamily="34" charset="0"/>
              <a:cs typeface="Droid Sans" pitchFamily="34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latin typeface="Droid Sans" pitchFamily="34" charset="0"/>
                <a:cs typeface="Droid Sans" pitchFamily="34" charset="0"/>
              </a:rPr>
              <a:t>John Odindi</a:t>
            </a:r>
            <a:r>
              <a:rPr lang="en-GB" sz="2000" b="1" baseline="30000" dirty="0">
                <a:latin typeface="Droid Sans" pitchFamily="34" charset="0"/>
                <a:cs typeface="Droid Sans" pitchFamily="34" charset="0"/>
              </a:rPr>
              <a:t>1</a:t>
            </a:r>
            <a:endParaRPr lang="en-GB" sz="2000" b="1" dirty="0">
              <a:latin typeface="Droid Sans" pitchFamily="34" charset="0"/>
              <a:cs typeface="Droid Sans" pitchFamily="34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latin typeface="Droid Sans" pitchFamily="34" charset="0"/>
                <a:cs typeface="Droid Sans" pitchFamily="34" charset="0"/>
              </a:rPr>
              <a:t>Jean-Marc Mwenge Kahinda</a:t>
            </a:r>
            <a:r>
              <a:rPr lang="en-GB" sz="2000" b="1" baseline="30000" dirty="0">
                <a:latin typeface="Droid Sans" pitchFamily="34" charset="0"/>
                <a:cs typeface="Droid Sans" pitchFamily="34" charset="0"/>
              </a:rPr>
              <a:t>2</a:t>
            </a:r>
            <a:endParaRPr lang="en-GB" sz="2000" b="1" dirty="0">
              <a:latin typeface="Droid Sans" pitchFamily="34" charset="0"/>
              <a:cs typeface="Droid Sans" pitchFamily="34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latin typeface="Droid Sans" pitchFamily="34" charset="0"/>
                <a:cs typeface="Droid Sans" pitchFamily="34" charset="0"/>
              </a:rPr>
              <a:t>Ashwell Seetal</a:t>
            </a:r>
            <a:r>
              <a:rPr lang="en-GB" sz="2000" b="1" baseline="30000" dirty="0">
                <a:latin typeface="Droid Sans" pitchFamily="34" charset="0"/>
                <a:cs typeface="Droid Sans" pitchFamily="34" charset="0"/>
              </a:rPr>
              <a:t>2</a:t>
            </a:r>
            <a:endParaRPr lang="en-GB" sz="2000" b="1" dirty="0">
              <a:latin typeface="Droid Sans" pitchFamily="34" charset="0"/>
              <a:cs typeface="Droid Sans" pitchFamily="34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latin typeface="Droid Sans" pitchFamily="34" charset="0"/>
                <a:cs typeface="Droid Sans" pitchFamily="34" charset="0"/>
              </a:rPr>
              <a:t>Connie Musvoto</a:t>
            </a:r>
            <a:r>
              <a:rPr lang="en-GB" sz="2000" b="1" baseline="30000" dirty="0">
                <a:latin typeface="Droid Sans" pitchFamily="34" charset="0"/>
                <a:cs typeface="Droid Sans" pitchFamily="34" charset="0"/>
              </a:rPr>
              <a:t>2</a:t>
            </a:r>
            <a:endParaRPr lang="en-GB" sz="2400" b="1" dirty="0">
              <a:latin typeface="Droid Sans" pitchFamily="34" charset="0"/>
              <a:cs typeface="Droid Sans" pitchFamily="34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latin typeface="Droid Sans" pitchFamily="34" charset="0"/>
                <a:cs typeface="Droid Sans" pitchFamily="34" charset="0"/>
              </a:rPr>
              <a:t>(1) CSIR, Smart Places, P.O. Box 395, Pretoria 0001, South Africa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latin typeface="Droid Sans" pitchFamily="34" charset="0"/>
                <a:cs typeface="Droid Sans" pitchFamily="34" charset="0"/>
              </a:rPr>
              <a:t>(2) School of Agricultural, Earth and Environmental Sciences, University of KwaZulu Natal, Scottsville 3209, Pietermaritzburg, South Africa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latin typeface="Droid Sans" pitchFamily="34" charset="0"/>
                <a:cs typeface="Droid Sans" pitchFamily="34" charset="0"/>
              </a:rPr>
              <a:t>(3) Centre for Environmental Studies, Department of Geography, Geoinformatics and 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latin typeface="Droid Sans" pitchFamily="34" charset="0"/>
                <a:cs typeface="Droid Sans" pitchFamily="34" charset="0"/>
              </a:rPr>
              <a:t>Meteorology, University of Pretoria, Pretoria, South Africa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latin typeface="Droid Sans" pitchFamily="34" charset="0"/>
                <a:cs typeface="Droid Sans" pitchFamily="34" charset="0"/>
              </a:rPr>
              <a:t>MKgaphola1@csir.co.za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16374-6B5B-F980-72A5-FAA2DE58BD54}"/>
              </a:ext>
            </a:extLst>
          </p:cNvPr>
          <p:cNvSpPr txBox="1"/>
          <p:nvPr/>
        </p:nvSpPr>
        <p:spPr>
          <a:xfrm>
            <a:off x="3890077" y="385033"/>
            <a:ext cx="52123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endParaRPr lang="en-GB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B442CA9-0C84-11FF-209D-117FB7878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266" y="187453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7EC5C2E-E101-9A67-5DDD-C5818DA71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A41B645-60F7-F27F-47F7-DF7F4E5A7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9D8ED93-9921-67C3-167B-6F1D95D91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580" y="2773480"/>
            <a:ext cx="2644542" cy="85113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89642C0-F236-02F5-0B3D-FF60B4865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543" y="2790460"/>
            <a:ext cx="617634" cy="817178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022AA4AB-DBC2-F3B1-E114-2559983AD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168" y="3687745"/>
            <a:ext cx="429518" cy="86991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FBBC205B-4B50-64F0-A89D-C40CF2E06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6041" y="3771831"/>
            <a:ext cx="653277" cy="773785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E2935411-1EC8-3500-79F0-799E8C85E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5958" y="1790385"/>
            <a:ext cx="2441203" cy="7809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494345-8F92-C901-0CC4-626F1D4F2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1"/>
    </mc:Choice>
    <mc:Fallback xmlns="">
      <p:transition spd="slow" advTm="1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CADD5-C398-B4ED-0EBA-620C6FA56B00}"/>
              </a:ext>
            </a:extLst>
          </p:cNvPr>
          <p:cNvSpPr txBox="1"/>
          <p:nvPr/>
        </p:nvSpPr>
        <p:spPr>
          <a:xfrm>
            <a:off x="1910942" y="1171860"/>
            <a:ext cx="83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F8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GB" sz="4800" b="1" dirty="0">
                <a:solidFill>
                  <a:srgbClr val="0F8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GB" sz="4800" dirty="0">
              <a:solidFill>
                <a:srgbClr val="0F8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EF757-D86A-F99C-26DD-2E128320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4820"/>
            <a:ext cx="12213266" cy="116656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97184E-7165-F185-36B8-657B1D1EA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"/>
    </mc:Choice>
    <mc:Fallback xmlns="">
      <p:transition spd="slow" advTm="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97E5E7-0255-FFAE-24E3-B0BA51A457B5}"/>
              </a:ext>
            </a:extLst>
          </p:cNvPr>
          <p:cNvSpPr txBox="1">
            <a:spLocks/>
          </p:cNvSpPr>
          <p:nvPr/>
        </p:nvSpPr>
        <p:spPr>
          <a:xfrm>
            <a:off x="3609564" y="1479957"/>
            <a:ext cx="5035826" cy="39851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Introduction/Background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Statement of the problem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Methodology/Implementation Plan/Activities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Final/Preliminary Results/Outputs 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Conclusion/Expected outcomes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Expected/Proposed Application Areas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Stakeholders and Users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40CB7-4651-C882-FE0E-F627B348F6B3}"/>
              </a:ext>
            </a:extLst>
          </p:cNvPr>
          <p:cNvSpPr txBox="1"/>
          <p:nvPr/>
        </p:nvSpPr>
        <p:spPr>
          <a:xfrm>
            <a:off x="4200712" y="312516"/>
            <a:ext cx="444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dirty="0">
              <a:solidFill>
                <a:srgbClr val="0961AA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073D9E7-9550-EDA3-0F8A-0D12BDEAE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6"/>
    </mc:Choice>
    <mc:Fallback xmlns="">
      <p:transition spd="slow" advTm="1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4000938" y="280888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5FB38-B8F4-71B4-4CAB-725F071F1533}"/>
              </a:ext>
            </a:extLst>
          </p:cNvPr>
          <p:cNvSpPr txBox="1"/>
          <p:nvPr/>
        </p:nvSpPr>
        <p:spPr>
          <a:xfrm>
            <a:off x="3586177" y="1120491"/>
            <a:ext cx="8396715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457200">
              <a:lnSpc>
                <a:spcPct val="150000"/>
              </a:lnSpc>
              <a:spcBef>
                <a:spcPts val="384"/>
              </a:spcBef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Land Degradation (LD) - major global environmental problem that impacts socio-ecological systems (SES) and livelihoods of vulnerable communities. </a:t>
            </a:r>
          </a:p>
          <a:p>
            <a:pPr marL="914400" indent="-457200">
              <a:lnSpc>
                <a:spcPct val="150000"/>
              </a:lnSpc>
              <a:spcBef>
                <a:spcPts val="384"/>
              </a:spcBef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Land degradation-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complex phenomenon particularly in rural developing worlds.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457200">
              <a:lnSpc>
                <a:spcPct val="150000"/>
              </a:lnSpc>
              <a:spcBef>
                <a:spcPts val="384"/>
              </a:spcBef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Recent rates, extent and intensity of LULC Change (LULCC) are far greater than were in the past. </a:t>
            </a:r>
          </a:p>
          <a:p>
            <a:pPr marL="914400" indent="-457200">
              <a:lnSpc>
                <a:spcPct val="150000"/>
              </a:lnSpc>
              <a:spcBef>
                <a:spcPts val="384"/>
              </a:spcBef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semi-arid regions, climate variability and poor land practices accelerate LD process i.e., more than 70% of the land in South Africa is intensively degraded. </a:t>
            </a:r>
          </a:p>
          <a:p>
            <a:pPr marL="914400" indent="-457200">
              <a:lnSpc>
                <a:spcPct val="150000"/>
              </a:lnSpc>
              <a:spcBef>
                <a:spcPts val="384"/>
              </a:spcBef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Complex land use management system and tensions in communal areas of SA.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DE3E10-4AC0-0B12-1BC3-DABF01ACE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100"/>
            <a:ext cx="3330300" cy="222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EB110-3D97-2342-FB63-5C845E9BA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0300"/>
            <a:ext cx="3330301" cy="22202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4B7CA55-4FFC-4CCB-86F0-45CB64D4D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07"/>
    </mc:Choice>
    <mc:Fallback xmlns="">
      <p:transition spd="slow" advTm="6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0EE261-B9C0-94BC-0748-7C1214F1C35C}"/>
              </a:ext>
            </a:extLst>
          </p:cNvPr>
          <p:cNvSpPr txBox="1"/>
          <p:nvPr/>
        </p:nvSpPr>
        <p:spPr>
          <a:xfrm>
            <a:off x="3314393" y="248990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Objectives/Statement of the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75BC6-983D-97D4-ADC9-A70E5ADB0E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r="34324" b="5446"/>
          <a:stretch/>
        </p:blipFill>
        <p:spPr>
          <a:xfrm>
            <a:off x="0" y="1097210"/>
            <a:ext cx="3820160" cy="5341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9B8768-C879-3C6F-4D79-61489D95CA51}"/>
              </a:ext>
            </a:extLst>
          </p:cNvPr>
          <p:cNvSpPr txBox="1"/>
          <p:nvPr/>
        </p:nvSpPr>
        <p:spPr>
          <a:xfrm>
            <a:off x="4355977" y="1305332"/>
            <a:ext cx="609600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Aim: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understand the driving mechanism of LULCC and the influence of the latter on land degradation in the GSDM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25E2-ECB1-F453-3D32-4F024853A575}"/>
              </a:ext>
            </a:extLst>
          </p:cNvPr>
          <p:cNvSpPr txBox="1"/>
          <p:nvPr/>
        </p:nvSpPr>
        <p:spPr>
          <a:xfrm>
            <a:off x="4016022" y="2777912"/>
            <a:ext cx="7300530" cy="310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>
              <a:lnSpc>
                <a:spcPct val="150000"/>
              </a:lnSpc>
              <a:spcBef>
                <a:spcPts val="384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Objectives: </a:t>
            </a:r>
          </a:p>
          <a:p>
            <a:pPr marL="914400" indent="-285750">
              <a:lnSpc>
                <a:spcPct val="150000"/>
              </a:lnSpc>
              <a:spcBef>
                <a:spcPts val="384"/>
              </a:spcBef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assess the evolution of LULC from 1990 to 2019 and its impacts on LD using multispectral satellite imagery,</a:t>
            </a:r>
          </a:p>
          <a:p>
            <a:pPr marL="914400" indent="-285750">
              <a:lnSpc>
                <a:spcPct val="150000"/>
              </a:lnSpc>
              <a:spcBef>
                <a:spcPts val="384"/>
              </a:spcBef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distinguish human-induced land degradation from rainfall using the RESTREND method from 1990 to 2019 and</a:t>
            </a:r>
          </a:p>
          <a:p>
            <a:pPr marL="914400" indent="-285750">
              <a:lnSpc>
                <a:spcPct val="150000"/>
              </a:lnSpc>
              <a:spcBef>
                <a:spcPts val="384"/>
              </a:spcBef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identify drivers of LD and SLM interventions (Responses) using SES analysis of DPSCR4 and LDN frameworks.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B06522-8B0B-2322-85C2-998CD791C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0"/>
    </mc:Choice>
    <mc:Fallback xmlns="">
      <p:transition spd="slow" advTm="4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(Data &amp; Methods), Implementation Plan/Activities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568BCFD9-D94A-556A-FFA0-CC9541529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9012"/>
            <a:ext cx="6191250" cy="408693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24D078D-18C6-C705-90D0-070BC288D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929793"/>
              </p:ext>
            </p:extLst>
          </p:nvPr>
        </p:nvGraphicFramePr>
        <p:xfrm>
          <a:off x="6191250" y="1037702"/>
          <a:ext cx="5924563" cy="5366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71ABED1-110E-8B6C-E1CF-D45DCDB694D1}"/>
              </a:ext>
            </a:extLst>
          </p:cNvPr>
          <p:cNvSpPr txBox="1"/>
          <p:nvPr/>
        </p:nvSpPr>
        <p:spPr>
          <a:xfrm>
            <a:off x="171450" y="12250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Study Area: </a:t>
            </a:r>
            <a:r>
              <a:rPr lang="en-US" b="1" dirty="0"/>
              <a:t>Rural Semi-arid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A2B98-6E1B-70E6-16E7-8D38EFE405DB}"/>
              </a:ext>
            </a:extLst>
          </p:cNvPr>
          <p:cNvSpPr txBox="1"/>
          <p:nvPr/>
        </p:nvSpPr>
        <p:spPr>
          <a:xfrm>
            <a:off x="171450" y="5710596"/>
            <a:ext cx="5924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South Africa, Limpopo Province, The Greater Sekhukhune District Municipality</a:t>
            </a:r>
            <a:endParaRPr lang="en-US" sz="1600" b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BA1802E-94C7-5632-B379-C1121E05A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27"/>
    </mc:Choice>
    <mc:Fallback xmlns="">
      <p:transition spd="slow" advTm="100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or Preliminary Results/Outputs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3C48D2-93E8-335F-CAA3-945F6F5EA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97186"/>
              </p:ext>
            </p:extLst>
          </p:nvPr>
        </p:nvGraphicFramePr>
        <p:xfrm>
          <a:off x="0" y="1120676"/>
          <a:ext cx="6251944" cy="2224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296">
                  <a:extLst>
                    <a:ext uri="{9D8B030D-6E8A-4147-A177-3AD203B41FA5}">
                      <a16:colId xmlns:a16="http://schemas.microsoft.com/office/drawing/2014/main" val="2970724304"/>
                    </a:ext>
                  </a:extLst>
                </a:gridCol>
                <a:gridCol w="1278037">
                  <a:extLst>
                    <a:ext uri="{9D8B030D-6E8A-4147-A177-3AD203B41FA5}">
                      <a16:colId xmlns:a16="http://schemas.microsoft.com/office/drawing/2014/main" val="1746092702"/>
                    </a:ext>
                  </a:extLst>
                </a:gridCol>
                <a:gridCol w="1365989">
                  <a:extLst>
                    <a:ext uri="{9D8B030D-6E8A-4147-A177-3AD203B41FA5}">
                      <a16:colId xmlns:a16="http://schemas.microsoft.com/office/drawing/2014/main" val="3076259793"/>
                    </a:ext>
                  </a:extLst>
                </a:gridCol>
                <a:gridCol w="687084">
                  <a:extLst>
                    <a:ext uri="{9D8B030D-6E8A-4147-A177-3AD203B41FA5}">
                      <a16:colId xmlns:a16="http://schemas.microsoft.com/office/drawing/2014/main" val="3224656408"/>
                    </a:ext>
                  </a:extLst>
                </a:gridCol>
                <a:gridCol w="867035">
                  <a:extLst>
                    <a:ext uri="{9D8B030D-6E8A-4147-A177-3AD203B41FA5}">
                      <a16:colId xmlns:a16="http://schemas.microsoft.com/office/drawing/2014/main" val="1763168198"/>
                    </a:ext>
                  </a:extLst>
                </a:gridCol>
                <a:gridCol w="932471">
                  <a:extLst>
                    <a:ext uri="{9D8B030D-6E8A-4147-A177-3AD203B41FA5}">
                      <a16:colId xmlns:a16="http://schemas.microsoft.com/office/drawing/2014/main" val="4234046994"/>
                    </a:ext>
                  </a:extLst>
                </a:gridCol>
                <a:gridCol w="548032">
                  <a:extLst>
                    <a:ext uri="{9D8B030D-6E8A-4147-A177-3AD203B41FA5}">
                      <a16:colId xmlns:a16="http://schemas.microsoft.com/office/drawing/2014/main" val="1057529429"/>
                    </a:ext>
                  </a:extLst>
                </a:gridCol>
              </a:tblGrid>
              <a:tr h="3040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Rank</a:t>
                      </a:r>
                      <a:endParaRPr lang="en-ZA" sz="105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 Class name</a:t>
                      </a:r>
                      <a:endParaRPr lang="en-ZA" sz="105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 Class name</a:t>
                      </a:r>
                      <a:endParaRPr lang="en-ZA" sz="105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b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Period</a:t>
                      </a:r>
                      <a:endParaRPr lang="en-ZA" sz="1050" b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b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Season</a:t>
                      </a:r>
                      <a:endParaRPr lang="en-ZA" sz="1050" b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Area (Ha)</a:t>
                      </a:r>
                      <a:endParaRPr lang="en-ZA" sz="105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50" b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%</a:t>
                      </a:r>
                      <a:endParaRPr lang="en-ZA" sz="105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1420541"/>
                  </a:ext>
                </a:extLst>
              </a:tr>
              <a:tr h="2993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ZA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Shrub/grassland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Bare soil/exposed rock</a:t>
                      </a:r>
                      <a:endParaRPr lang="en-ZA" sz="105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2015-2019</a:t>
                      </a:r>
                      <a:endParaRPr lang="en-ZA" sz="105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Dry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129255.85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28947756"/>
                  </a:ext>
                </a:extLst>
              </a:tr>
              <a:tr h="2993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ZA" sz="105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Thicket/dense bush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Shrub/grassland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2010-2015</a:t>
                      </a:r>
                      <a:endParaRPr lang="en-ZA" sz="105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Wet</a:t>
                      </a:r>
                      <a:endParaRPr lang="en-ZA" sz="105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110625.63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0066460"/>
                  </a:ext>
                </a:extLst>
              </a:tr>
              <a:tr h="2993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ZA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Shrub/grassland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Bare soil/exposed rock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2010-2015</a:t>
                      </a:r>
                      <a:endParaRPr lang="en-ZA" sz="105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Wet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109736.63</a:t>
                      </a:r>
                      <a:endParaRPr lang="en-ZA" sz="105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54689331"/>
                  </a:ext>
                </a:extLst>
              </a:tr>
              <a:tr h="2993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ZA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Shrub/grassland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Bare soil/exposed rock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1995-1999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Dry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92186.56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75613497"/>
                  </a:ext>
                </a:extLst>
              </a:tr>
              <a:tr h="2993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ZA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Shrub/grassland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Eroded Land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2005-2010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Dry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79494.00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94581430"/>
                  </a:ext>
                </a:extLst>
              </a:tr>
              <a:tr h="2993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ZA" sz="105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Thicket/dense bush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Bare soil/exposed rock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1990-1995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Dry</a:t>
                      </a:r>
                      <a:endParaRPr lang="en-ZA" sz="105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ZA" sz="105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76749.93</a:t>
                      </a: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9833243"/>
                  </a:ext>
                </a:extLst>
              </a:tr>
            </a:tbl>
          </a:graphicData>
        </a:graphic>
      </p:graphicFrame>
      <p:pic>
        <p:nvPicPr>
          <p:cNvPr id="16" name="Picture 15" descr="Diagram&#10;&#10;Description automatically generated with low confidence">
            <a:extLst>
              <a:ext uri="{FF2B5EF4-FFF2-40B4-BE49-F238E27FC236}">
                <a16:creationId xmlns:a16="http://schemas.microsoft.com/office/drawing/2014/main" id="{566DE3A6-42CB-A5BA-ACDC-B2B7D5C4A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4979"/>
            <a:ext cx="4963597" cy="350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Diagram, shape&#10;&#10;Description automatically generated">
            <a:extLst>
              <a:ext uri="{FF2B5EF4-FFF2-40B4-BE49-F238E27FC236}">
                <a16:creationId xmlns:a16="http://schemas.microsoft.com/office/drawing/2014/main" id="{51B7F502-1D82-2525-5CF6-08738AF42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620" b="804"/>
          <a:stretch>
            <a:fillRect/>
          </a:stretch>
        </p:blipFill>
        <p:spPr bwMode="auto">
          <a:xfrm>
            <a:off x="6872303" y="714116"/>
            <a:ext cx="5319697" cy="542976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6E920ECE-7CF7-1064-EF5F-1BC6FBF1C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02" y="6055972"/>
            <a:ext cx="5319697" cy="79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4D75B8-9A3D-D3E5-86A8-7360361621A9}"/>
              </a:ext>
            </a:extLst>
          </p:cNvPr>
          <p:cNvSpPr txBox="1"/>
          <p:nvPr/>
        </p:nvSpPr>
        <p:spPr>
          <a:xfrm>
            <a:off x="6872303" y="708415"/>
            <a:ext cx="1431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0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SES </a:t>
            </a:r>
            <a:r>
              <a:rPr lang="en-GB" sz="1800" b="0" dirty="0"/>
              <a:t>DPSCR</a:t>
            </a:r>
            <a:r>
              <a:rPr lang="en-GB" sz="1800" b="0" baseline="-25000" dirty="0"/>
              <a:t>4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F61A6B-C7D0-5D1C-6D94-5F9DEF66C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32"/>
    </mc:Choice>
    <mc:Fallback xmlns="">
      <p:transition spd="slow" advTm="15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332C0-D0F3-B442-9094-C58A4AC81CBD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Conclusion/Expected Outcomes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B7414-B0DF-9F1B-8CC7-BCD5E3C243EE}"/>
              </a:ext>
            </a:extLst>
          </p:cNvPr>
          <p:cNvSpPr txBox="1"/>
          <p:nvPr/>
        </p:nvSpPr>
        <p:spPr>
          <a:xfrm>
            <a:off x="177209" y="1234273"/>
            <a:ext cx="1099761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Synergistic impact of climate variability and extreme weather events</a:t>
            </a:r>
          </a:p>
          <a:p>
            <a:pPr marL="9144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Natural drivers i.e., topography and duplex dispersive soils expose the district to erosion</a:t>
            </a:r>
          </a:p>
          <a:p>
            <a:pPr marL="9144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Main drivers of LULCC and LD- Decline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rainfal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l, climate variability, exacerbated by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anthropogenic activities</a:t>
            </a:r>
          </a:p>
          <a:p>
            <a:pPr marL="9144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Efforts made to address LD in the past-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Vandalism, lack of accountability and improper land use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remains a challenge. </a:t>
            </a:r>
          </a:p>
          <a:p>
            <a:pPr marL="9144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Study highlighted importance of EO and Integrated approach:</a:t>
            </a:r>
          </a:p>
          <a:p>
            <a:pPr marL="9144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Long-term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-temporal data of LULCC, RESTREND and SES DPSCR4- revealed a major issue of bush encroachment that affects the ecosystem productivity and livelihoods of vulnerable communities. </a:t>
            </a:r>
          </a:p>
          <a:p>
            <a:pPr marL="9144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study recommends that bush encroachment to be studied further to curb land degradation as this hinders livestock grazing i.e., affecting livelihoods, and has negative consequences on the ecosystem.</a:t>
            </a:r>
          </a:p>
          <a:p>
            <a:pPr marL="9144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for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sense of urgency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government, tribal authority as custodians of natural resources and land users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7F664A-7C30-AD55-5720-60D49E2AE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0"/>
    </mc:Choice>
    <mc:Fallback xmlns="">
      <p:transition spd="slow" advTm="4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875563-CA1D-AFB5-28D7-4E86250E3104}"/>
              </a:ext>
            </a:extLst>
          </p:cNvPr>
          <p:cNvSpPr txBox="1"/>
          <p:nvPr/>
        </p:nvSpPr>
        <p:spPr>
          <a:xfrm>
            <a:off x="1233376" y="126599"/>
            <a:ext cx="10827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Expected/proposed application areas of the research/product/tool/service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5D5DE-C546-8501-9E0A-B4489150C122}"/>
              </a:ext>
            </a:extLst>
          </p:cNvPr>
          <p:cNvSpPr txBox="1"/>
          <p:nvPr/>
        </p:nvSpPr>
        <p:spPr>
          <a:xfrm>
            <a:off x="3104706" y="1431580"/>
            <a:ext cx="8739963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LULCC over a long period: Tool to assess LD and basis/foundation for understanding long-term changes as LD is a slow-onset process </a:t>
            </a:r>
          </a:p>
          <a:p>
            <a:pPr marL="7429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RESTREND: Identifies the driving factor at a cell level- informs land users, policymakers, and natural resource managers to identify specific SLM intervention measures that effectively address LD. </a:t>
            </a:r>
          </a:p>
          <a:p>
            <a:pPr marL="7429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application of DPSCR4 and LDN frameworks provides a synthesis and clear comprehension of the interrelated drivers of degradation and integrated land use plan to produce win-win benefits to improve the landscape conditions and sustainable livelihoods.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C3994B-C5E0-76E2-9DA9-F0B1FCBE5ED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2882539" cy="2339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06CAD6-8C25-FE84-0AD6-BD99B5D0C5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511"/>
            <a:ext cx="2882539" cy="2119489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7CFC9F-1672-F63D-F7F7-2ECF26DAC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80"/>
    </mc:Choice>
    <mc:Fallback xmlns="">
      <p:transition spd="slow" advTm="7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A799A-15BA-AC0F-1C08-2953B10E4AA1}"/>
              </a:ext>
            </a:extLst>
          </p:cNvPr>
          <p:cNvSpPr txBox="1"/>
          <p:nvPr/>
        </p:nvSpPr>
        <p:spPr>
          <a:xfrm>
            <a:off x="2623276" y="291521"/>
            <a:ext cx="837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Collaborators, Stakeholders and Users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93C3C-A6C2-F6E8-4E5B-3872C06BEDA3}"/>
              </a:ext>
            </a:extLst>
          </p:cNvPr>
          <p:cNvSpPr txBox="1"/>
          <p:nvPr/>
        </p:nvSpPr>
        <p:spPr>
          <a:xfrm>
            <a:off x="0" y="5089151"/>
            <a:ext cx="6097772" cy="16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One of the most degraded areas in the district identified using EO: Land rehabilitation of the grazing land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Mphanama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under the UNDP GEF5 SLM project (Left to right) brush packing and ponding to increase the vegetative recruitment and the survival rate of regenerating plants and of seeded grass </a:t>
            </a:r>
          </a:p>
        </p:txBody>
      </p:sp>
      <p:pic>
        <p:nvPicPr>
          <p:cNvPr id="5" name="Picture 4" descr="Cows graz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571A7090-3050-C5A0-B1DF-58CDA26E8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0" b="15709"/>
          <a:stretch>
            <a:fillRect/>
          </a:stretch>
        </p:blipFill>
        <p:spPr bwMode="auto">
          <a:xfrm>
            <a:off x="0" y="3298047"/>
            <a:ext cx="3902149" cy="180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8D6C13AF-E5AF-A493-A23B-07152EA64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7556"/>
            <a:ext cx="2052084" cy="195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grass, outdoor, nature, dirt&#10;&#10;Description automatically generated">
            <a:extLst>
              <a:ext uri="{FF2B5EF4-FFF2-40B4-BE49-F238E27FC236}">
                <a16:creationId xmlns:a16="http://schemas.microsoft.com/office/drawing/2014/main" id="{3F44D1F4-69CC-8608-7B5A-FAB38E806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6"/>
          <a:stretch>
            <a:fillRect/>
          </a:stretch>
        </p:blipFill>
        <p:spPr bwMode="auto">
          <a:xfrm>
            <a:off x="2052085" y="1387247"/>
            <a:ext cx="1882688" cy="19323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2F7F16-B9EF-6ECC-04D6-179A53D5BD71}"/>
              </a:ext>
            </a:extLst>
          </p:cNvPr>
          <p:cNvSpPr txBox="1"/>
          <p:nvPr/>
        </p:nvSpPr>
        <p:spPr>
          <a:xfrm>
            <a:off x="6283842" y="1222743"/>
            <a:ext cx="5826642" cy="410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Limpopo Department of Agriculture and Rural Development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Department of Forestry, Fisheries, and the Environment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Cooperative Governance and Traditional Affairs (COGTA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)- 17 Traditional authorities in Sekhukhune District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Mphanama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Ga-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Radingwana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communities- 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Local Herders;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application of Agroforestry by communities, 5 local primary and secondary schools; and Rangeland rehabilitation</a:t>
            </a: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1CC4E69-775B-4A47-C682-326F847DC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43"/>
    </mc:Choice>
    <mc:Fallback xmlns="">
      <p:transition spd="slow" advTm="5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3451</TotalTime>
  <Words>980</Words>
  <Application>Microsoft Office PowerPoint</Application>
  <PresentationFormat>Widescreen</PresentationFormat>
  <Paragraphs>140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Juniet Kgaphola</cp:lastModifiedBy>
  <cp:revision>15</cp:revision>
  <dcterms:created xsi:type="dcterms:W3CDTF">2022-09-22T09:07:54Z</dcterms:created>
  <dcterms:modified xsi:type="dcterms:W3CDTF">2022-10-21T09:00:47Z</dcterms:modified>
</cp:coreProperties>
</file>